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6"/>
  </p:notesMasterIdLst>
  <p:sldIdLst>
    <p:sldId id="266" r:id="rId5"/>
    <p:sldId id="310" r:id="rId6"/>
    <p:sldId id="308" r:id="rId7"/>
    <p:sldId id="311" r:id="rId8"/>
    <p:sldId id="312" r:id="rId9"/>
    <p:sldId id="314" r:id="rId10"/>
    <p:sldId id="315" r:id="rId11"/>
    <p:sldId id="316" r:id="rId12"/>
    <p:sldId id="317" r:id="rId13"/>
    <p:sldId id="323" r:id="rId14"/>
    <p:sldId id="319" r:id="rId15"/>
    <p:sldId id="325" r:id="rId16"/>
    <p:sldId id="320" r:id="rId17"/>
    <p:sldId id="324" r:id="rId18"/>
    <p:sldId id="321" r:id="rId19"/>
    <p:sldId id="326" r:id="rId20"/>
    <p:sldId id="327" r:id="rId21"/>
    <p:sldId id="329" r:id="rId22"/>
    <p:sldId id="331" r:id="rId23"/>
    <p:sldId id="333" r:id="rId24"/>
    <p:sldId id="336" r:id="rId25"/>
    <p:sldId id="337" r:id="rId26"/>
    <p:sldId id="335" r:id="rId27"/>
    <p:sldId id="338" r:id="rId28"/>
    <p:sldId id="328" r:id="rId29"/>
    <p:sldId id="339" r:id="rId30"/>
    <p:sldId id="341" r:id="rId31"/>
    <p:sldId id="342" r:id="rId32"/>
    <p:sldId id="330" r:id="rId33"/>
    <p:sldId id="343" r:id="rId34"/>
    <p:sldId id="346" r:id="rId35"/>
    <p:sldId id="345" r:id="rId36"/>
    <p:sldId id="347" r:id="rId37"/>
    <p:sldId id="348" r:id="rId38"/>
    <p:sldId id="349" r:id="rId39"/>
    <p:sldId id="355" r:id="rId40"/>
    <p:sldId id="351" r:id="rId41"/>
    <p:sldId id="353" r:id="rId42"/>
    <p:sldId id="352" r:id="rId43"/>
    <p:sldId id="354" r:id="rId44"/>
    <p:sldId id="35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588" autoAdjust="0"/>
  </p:normalViewPr>
  <p:slideViewPr>
    <p:cSldViewPr snapToGrid="0">
      <p:cViewPr varScale="1">
        <p:scale>
          <a:sx n="53" d="100"/>
          <a:sy n="5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800" dirty="0"/>
            <a:t>Recognize key clinical features of Primary Progressive Aphasia subtypes</a:t>
          </a:r>
          <a:endParaRPr lang="en-US" sz="1800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800" dirty="0"/>
            <a:t>Discuss cognitive tests used for PPA</a:t>
          </a:r>
          <a:endParaRPr lang="en-US" sz="1800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800" dirty="0"/>
            <a:t>Have an approach to management</a:t>
          </a:r>
          <a:r>
            <a:rPr lang="en-US" sz="1800" dirty="0"/>
            <a:t>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17178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55935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556790"/>
          <a:ext cx="29812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800" kern="1200" dirty="0"/>
            <a:t>Recognize key clinical features of Primary Progressive Aphasia subtypes</a:t>
          </a:r>
          <a:endParaRPr lang="en-US" sz="1800" kern="1200" dirty="0"/>
        </a:p>
      </dsp:txBody>
      <dsp:txXfrm>
        <a:off x="35606" y="2556790"/>
        <a:ext cx="2981250" cy="1057500"/>
      </dsp:txXfrm>
    </dsp:sp>
    <dsp:sp modelId="{543C18BC-1989-44B2-9862-C670C61D3452}">
      <dsp:nvSpPr>
        <dsp:cNvPr id="0" name=""/>
        <dsp:cNvSpPr/>
      </dsp:nvSpPr>
      <dsp:spPr>
        <a:xfrm>
          <a:off x="4119918" y="17178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55935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556790"/>
          <a:ext cx="29812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800" kern="1200" dirty="0"/>
            <a:t>Discuss cognitive tests used for PPA</a:t>
          </a:r>
          <a:endParaRPr lang="en-US" sz="1800" kern="1200" dirty="0"/>
        </a:p>
      </dsp:txBody>
      <dsp:txXfrm>
        <a:off x="3538574" y="2556790"/>
        <a:ext cx="2981250" cy="1057500"/>
      </dsp:txXfrm>
    </dsp:sp>
    <dsp:sp modelId="{5BDDFF18-9AEC-4E5E-B9AA-33D86F01A63E}">
      <dsp:nvSpPr>
        <dsp:cNvPr id="0" name=""/>
        <dsp:cNvSpPr/>
      </dsp:nvSpPr>
      <dsp:spPr>
        <a:xfrm>
          <a:off x="7622887" y="17178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55935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556790"/>
          <a:ext cx="29812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800" kern="1200" dirty="0"/>
            <a:t>Have an approach to management</a:t>
          </a:r>
          <a:r>
            <a:rPr lang="en-US" sz="1800" kern="1200" dirty="0"/>
            <a:t>.</a:t>
          </a:r>
        </a:p>
      </dsp:txBody>
      <dsp:txXfrm>
        <a:off x="7041543" y="2556790"/>
        <a:ext cx="2981250" cy="10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83E6-DD97-48DE-AAD4-A903882ED2D2}" type="datetimeFigureOut">
              <a:rPr lang="en-CA" smtClean="0"/>
              <a:t>2022-02-09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B442-D4E8-4A07-80F1-1C0FB7F304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43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4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38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71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22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72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9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46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860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156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510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85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88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40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01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22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357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720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92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326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799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778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37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16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450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258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423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03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00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35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1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99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87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FB442-D4E8-4A07-80F1-1C0FB7F3048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17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5400" dirty="0"/>
              <a:t>Primary Progressive Aphasia: </a:t>
            </a:r>
            <a:br>
              <a:rPr lang="en-US" sz="5400" dirty="0"/>
            </a:br>
            <a:r>
              <a:rPr lang="en-US" sz="4800" dirty="0"/>
              <a:t>Let’s Talk Variants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Lior </a:t>
            </a:r>
            <a:r>
              <a:rPr lang="en-US" dirty="0" err="1"/>
              <a:t>Shirnin</a:t>
            </a:r>
            <a:r>
              <a:rPr lang="en-US" dirty="0"/>
              <a:t> PGY-4</a:t>
            </a:r>
          </a:p>
          <a:p>
            <a:r>
              <a:rPr lang="en-US" dirty="0"/>
              <a:t>UBC Geriatric Medicine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2BC9-4BC2-45BB-A8F1-A27EE06D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Non-fluent/agrammatic PPA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6C45-2D1B-434A-8DCE-C866535A0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Agrammatism</a:t>
            </a:r>
          </a:p>
          <a:p>
            <a:r>
              <a:rPr lang="en-CA" dirty="0"/>
              <a:t>Effortful speech</a:t>
            </a:r>
          </a:p>
          <a:p>
            <a:r>
              <a:rPr lang="en-CA" dirty="0"/>
              <a:t>Production errors</a:t>
            </a:r>
          </a:p>
          <a:p>
            <a:r>
              <a:rPr lang="en-CA" dirty="0"/>
              <a:t>Impaired repetition</a:t>
            </a:r>
          </a:p>
          <a:p>
            <a:r>
              <a:rPr lang="en-CA" dirty="0"/>
              <a:t>Spared single-word comprehension</a:t>
            </a:r>
          </a:p>
          <a:p>
            <a:r>
              <a:rPr lang="en-CA" dirty="0"/>
              <a:t>Impaired comprehension of complex sentences</a:t>
            </a:r>
          </a:p>
          <a:p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C4EFB0-F1B7-46AA-8E47-F0E78BFA5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096385"/>
              </p:ext>
            </p:extLst>
          </p:nvPr>
        </p:nvGraphicFramePr>
        <p:xfrm>
          <a:off x="7793694" y="988908"/>
          <a:ext cx="3361986" cy="25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Bitmap Image" r:id="rId4" imgW="2095560" imgH="1562040" progId="Paint.Picture">
                  <p:embed/>
                </p:oleObj>
              </mc:Choice>
              <mc:Fallback>
                <p:oleObj name="Bitmap Image" r:id="rId4" imgW="2095560" imgH="1562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3694" y="988908"/>
                        <a:ext cx="3361986" cy="25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197804-387A-415C-81AB-FD200E261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34366"/>
              </p:ext>
            </p:extLst>
          </p:nvPr>
        </p:nvGraphicFramePr>
        <p:xfrm>
          <a:off x="6589486" y="3625745"/>
          <a:ext cx="4745904" cy="241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Bitmap Image" r:id="rId6" imgW="2305080" imgH="1171440" progId="Paint.Picture">
                  <p:embed/>
                </p:oleObj>
              </mc:Choice>
              <mc:Fallback>
                <p:oleObj name="Bitmap Image" r:id="rId6" imgW="2305080" imgH="1171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9486" y="3625745"/>
                        <a:ext cx="4745904" cy="241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9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3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D34D-0474-401A-A04D-6A89ABDC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CA" sz="3800" dirty="0">
                <a:solidFill>
                  <a:srgbClr val="FFFFFF"/>
                </a:solidFill>
              </a:rPr>
              <a:t>Non-fluent PPA </a:t>
            </a:r>
            <a:br>
              <a:rPr lang="en-CA" sz="4000" dirty="0">
                <a:solidFill>
                  <a:srgbClr val="FFFFFF"/>
                </a:solidFill>
              </a:rPr>
            </a:br>
            <a:r>
              <a:rPr lang="en-CA" sz="2200" dirty="0">
                <a:solidFill>
                  <a:srgbClr val="FFFFFF"/>
                </a:solidFill>
              </a:rPr>
              <a:t>(video of Broca’s aphasia)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4D16DD-EE65-4930-9FD7-372D36137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50"/>
    </mc:Choice>
    <mc:Fallback xmlns="">
      <p:transition spd="slow" advTm="2390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FC69-F634-4F92-866A-626C4196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Semantic PPA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CC5B-A2D1-4E91-A351-07C8AEC8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Impaired object recognition and naming</a:t>
            </a:r>
          </a:p>
          <a:p>
            <a:r>
              <a:rPr lang="en-CA" dirty="0"/>
              <a:t>Single-word comprehension deficits</a:t>
            </a:r>
          </a:p>
          <a:p>
            <a:r>
              <a:rPr lang="en-CA" dirty="0"/>
              <a:t>Surface dyslexia “yacht -&gt; </a:t>
            </a:r>
            <a:r>
              <a:rPr lang="en-CA" dirty="0" err="1"/>
              <a:t>yasht</a:t>
            </a:r>
            <a:r>
              <a:rPr lang="en-CA" dirty="0"/>
              <a:t>”</a:t>
            </a:r>
          </a:p>
          <a:p>
            <a:r>
              <a:rPr lang="en-CA" dirty="0"/>
              <a:t>Dysgraphia “colonel -&gt; </a:t>
            </a:r>
            <a:r>
              <a:rPr lang="en-CA" dirty="0" err="1"/>
              <a:t>kurnel</a:t>
            </a:r>
            <a:r>
              <a:rPr lang="en-CA" dirty="0"/>
              <a:t>”</a:t>
            </a:r>
          </a:p>
          <a:p>
            <a:r>
              <a:rPr lang="en-CA" dirty="0"/>
              <a:t>Spared repetition</a:t>
            </a:r>
          </a:p>
          <a:p>
            <a:r>
              <a:rPr lang="en-CA" dirty="0"/>
              <a:t>Fluent, spared speech production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179881-5709-4895-964D-CD444C958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56695"/>
              </p:ext>
            </p:extLst>
          </p:nvPr>
        </p:nvGraphicFramePr>
        <p:xfrm>
          <a:off x="5549714" y="1922781"/>
          <a:ext cx="5605966" cy="223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Bitmap Image" r:id="rId4" imgW="4029120" imgH="1609560" progId="Paint.Picture">
                  <p:embed/>
                </p:oleObj>
              </mc:Choice>
              <mc:Fallback>
                <p:oleObj name="Bitmap Image" r:id="rId4" imgW="4029120" imgH="1609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9714" y="1922781"/>
                        <a:ext cx="5605966" cy="223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6F5142-086F-49AA-8FD0-9EA1EEC18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38825"/>
              </p:ext>
            </p:extLst>
          </p:nvPr>
        </p:nvGraphicFramePr>
        <p:xfrm>
          <a:off x="5735497" y="4162517"/>
          <a:ext cx="5234400" cy="191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Bitmap Image" r:id="rId6" imgW="4667400" imgH="1704960" progId="Paint.Picture">
                  <p:embed/>
                </p:oleObj>
              </mc:Choice>
              <mc:Fallback>
                <p:oleObj name="Bitmap Image" r:id="rId6" imgW="4667400" imgH="1704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5497" y="4162517"/>
                        <a:ext cx="5234400" cy="1912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78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7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5CA41-D964-4585-A675-1E3BBC15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Semantic PPA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(video of Wernicke’s aphasia)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E2C8EA-8D5B-486C-9B97-08F23E66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90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A70C-C7AB-4CCC-8034-1F841EEB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Logopenic</a:t>
            </a:r>
            <a:r>
              <a:rPr lang="en-CA" dirty="0"/>
              <a:t> PPA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2609-600F-4B7A-BA9B-8A123DE0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Impaired word retrieval</a:t>
            </a:r>
          </a:p>
          <a:p>
            <a:r>
              <a:rPr lang="en-CA" dirty="0"/>
              <a:t>Impaired repetition</a:t>
            </a:r>
          </a:p>
          <a:p>
            <a:r>
              <a:rPr lang="en-CA" dirty="0"/>
              <a:t>Phonologic </a:t>
            </a:r>
            <a:r>
              <a:rPr lang="en-CA" dirty="0" err="1"/>
              <a:t>paraphasias</a:t>
            </a:r>
            <a:endParaRPr lang="en-CA" dirty="0"/>
          </a:p>
          <a:p>
            <a:r>
              <a:rPr lang="en-CA" dirty="0"/>
              <a:t>Normal grammar</a:t>
            </a:r>
          </a:p>
          <a:p>
            <a:r>
              <a:rPr lang="en-CA" dirty="0"/>
              <a:t>Spared single word comprehension</a:t>
            </a:r>
          </a:p>
          <a:p>
            <a:r>
              <a:rPr lang="en-CA" dirty="0"/>
              <a:t>Spared object knowledge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3A4B54-30F8-488A-9824-BEDB19690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69106"/>
              </p:ext>
            </p:extLst>
          </p:nvPr>
        </p:nvGraphicFramePr>
        <p:xfrm>
          <a:off x="8041440" y="1183035"/>
          <a:ext cx="3114240" cy="243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Bitmap Image" r:id="rId4" imgW="2095560" imgH="1638360" progId="Paint.Picture">
                  <p:embed/>
                </p:oleObj>
              </mc:Choice>
              <mc:Fallback>
                <p:oleObj name="Bitmap Image" r:id="rId4" imgW="2095560" imgH="1638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1440" y="1183035"/>
                        <a:ext cx="3114240" cy="243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E1E9FF-D4D3-4A2B-A27F-CC6B885B9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78670"/>
              </p:ext>
            </p:extLst>
          </p:nvPr>
        </p:nvGraphicFramePr>
        <p:xfrm>
          <a:off x="6861238" y="3617805"/>
          <a:ext cx="4294442" cy="217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Bitmap Image" r:id="rId6" imgW="2467080" imgH="1247760" progId="Paint.Picture">
                  <p:embed/>
                </p:oleObj>
              </mc:Choice>
              <mc:Fallback>
                <p:oleObj name="Bitmap Image" r:id="rId6" imgW="2467080" imgH="1247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1238" y="3617805"/>
                        <a:ext cx="4294442" cy="217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20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7A006-A736-4788-82C2-07F97064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Logopenic</a:t>
            </a:r>
            <a:r>
              <a:rPr lang="en-US" sz="4400" dirty="0">
                <a:solidFill>
                  <a:srgbClr val="FFFFFF"/>
                </a:solidFill>
              </a:rPr>
              <a:t> PPA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9472DD-A0FC-4261-91F9-4A6C774E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2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35"/>
    </mc:Choice>
    <mc:Fallback xmlns="">
      <p:transition spd="slow" advTm="2030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9FA2-F503-4657-9DD6-1633687C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9372-0325-4E08-AB5A-41848805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By the end of this session, you should be able to:</a:t>
            </a:r>
          </a:p>
          <a:p>
            <a:r>
              <a:rPr lang="en-CA" dirty="0"/>
              <a:t>Recognize key clinical features of Primary Progressive Aphasia subtypes</a:t>
            </a:r>
          </a:p>
          <a:p>
            <a:r>
              <a:rPr lang="en-CA" b="1" dirty="0">
                <a:solidFill>
                  <a:srgbClr val="C00000"/>
                </a:solidFill>
              </a:rPr>
              <a:t>Discuss cognitive tests used for PPA</a:t>
            </a:r>
          </a:p>
          <a:p>
            <a:r>
              <a:rPr lang="en-CA" dirty="0"/>
              <a:t>Have an approach to management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34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0B39-5632-4E5E-92C4-3FC9AC5B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EA049-F501-4A17-B32D-382D3124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Repeat “caterpillar” or “artillery” (apraxia of speech)</a:t>
            </a:r>
          </a:p>
          <a:p>
            <a:r>
              <a:rPr lang="en-CA" dirty="0"/>
              <a:t>Neurological exam:</a:t>
            </a:r>
          </a:p>
          <a:p>
            <a:pPr lvl="1"/>
            <a:r>
              <a:rPr lang="en-CA" dirty="0"/>
              <a:t>Non-fluent PPA: PSP ? CBD ?</a:t>
            </a:r>
          </a:p>
          <a:p>
            <a:pPr lvl="1"/>
            <a:r>
              <a:rPr lang="en-CA" dirty="0"/>
              <a:t>Semantic PPA: MND ? FTD ?</a:t>
            </a:r>
          </a:p>
          <a:p>
            <a:pPr lvl="1"/>
            <a:r>
              <a:rPr lang="en-CA" dirty="0" err="1"/>
              <a:t>Logopenic</a:t>
            </a:r>
            <a:r>
              <a:rPr lang="en-CA" dirty="0"/>
              <a:t> PPA: Normal</a:t>
            </a:r>
          </a:p>
        </p:txBody>
      </p:sp>
    </p:spTree>
    <p:extLst>
      <p:ext uri="{BB962C8B-B14F-4D97-AF65-F5344CB8AC3E}">
        <p14:creationId xmlns:p14="http://schemas.microsoft.com/office/powerpoint/2010/main" val="159411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FDA1-2A0A-44D9-BD2E-C342238B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Cognitive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8609-29A6-4C2C-84E9-98BEEF3A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MMSE and MoCA are not good enough</a:t>
            </a:r>
          </a:p>
          <a:p>
            <a:r>
              <a:rPr lang="en-CA" dirty="0"/>
              <a:t>More in-depth language testing required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433AAF9-750C-48F4-8D5C-EC9420019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00801"/>
              </p:ext>
            </p:extLst>
          </p:nvPr>
        </p:nvGraphicFramePr>
        <p:xfrm>
          <a:off x="5419409" y="408524"/>
          <a:ext cx="3734942" cy="48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Bitmap Image" r:id="rId4" imgW="12144240" imgH="15716160" progId="Paint.Picture">
                  <p:embed/>
                </p:oleObj>
              </mc:Choice>
              <mc:Fallback>
                <p:oleObj name="Bitmap Image" r:id="rId4" imgW="12144240" imgH="15716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9409" y="408524"/>
                        <a:ext cx="3734942" cy="48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D9DC27-7BCB-4E7A-94B2-AC23E8E59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24575"/>
              </p:ext>
            </p:extLst>
          </p:nvPr>
        </p:nvGraphicFramePr>
        <p:xfrm>
          <a:off x="8324872" y="1615438"/>
          <a:ext cx="3660287" cy="45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Bitmap Image" r:id="rId6" imgW="4410000" imgH="5495760" progId="Paint.Picture">
                  <p:embed/>
                </p:oleObj>
              </mc:Choice>
              <mc:Fallback>
                <p:oleObj name="Bitmap Image" r:id="rId6" imgW="4410000" imgH="5495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24872" y="1615438"/>
                        <a:ext cx="3660287" cy="456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2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E191-97F1-4439-A974-F0C287D5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Language Screening Tool: DTLA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FDBA-87B3-4F83-9C11-5800A840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Fr</a:t>
            </a:r>
            <a:r>
              <a:rPr lang="fr-FR" b="1" dirty="0"/>
              <a:t>: D</a:t>
            </a:r>
            <a:r>
              <a:rPr lang="fr-FR" dirty="0"/>
              <a:t>épistage des </a:t>
            </a:r>
            <a:r>
              <a:rPr lang="fr-FR" b="1" dirty="0"/>
              <a:t>t</a:t>
            </a:r>
            <a:r>
              <a:rPr lang="fr-FR" dirty="0"/>
              <a:t>roubles du </a:t>
            </a:r>
            <a:r>
              <a:rPr lang="fr-FR" b="1" dirty="0"/>
              <a:t>l</a:t>
            </a:r>
            <a:r>
              <a:rPr lang="fr-FR" dirty="0"/>
              <a:t>angage chez l’</a:t>
            </a:r>
            <a:r>
              <a:rPr lang="fr-FR" b="1" dirty="0"/>
              <a:t>a</a:t>
            </a:r>
            <a:r>
              <a:rPr lang="fr-FR" dirty="0"/>
              <a:t>dulte et la personne âgée</a:t>
            </a:r>
          </a:p>
          <a:p>
            <a:r>
              <a:rPr lang="en-US" dirty="0" err="1"/>
              <a:t>En</a:t>
            </a:r>
            <a:r>
              <a:rPr lang="en-US" dirty="0"/>
              <a:t>: </a:t>
            </a:r>
            <a:r>
              <a:rPr lang="en-US" b="1" dirty="0"/>
              <a:t>D</a:t>
            </a:r>
            <a:r>
              <a:rPr lang="en-US" dirty="0"/>
              <a:t>etection </a:t>
            </a:r>
            <a:r>
              <a:rPr lang="en-US" b="1" dirty="0"/>
              <a:t>T</a:t>
            </a:r>
            <a:r>
              <a:rPr lang="en-US" dirty="0"/>
              <a:t>est for </a:t>
            </a:r>
            <a:r>
              <a:rPr lang="en-US" b="1" dirty="0"/>
              <a:t>L</a:t>
            </a:r>
            <a:r>
              <a:rPr lang="en-US" dirty="0"/>
              <a:t>anguage impairments in </a:t>
            </a:r>
            <a:r>
              <a:rPr lang="en-US" b="1" dirty="0"/>
              <a:t>A</a:t>
            </a:r>
            <a:r>
              <a:rPr lang="en-US" dirty="0"/>
              <a:t>dults and the </a:t>
            </a:r>
            <a:r>
              <a:rPr lang="en-US" b="1" dirty="0"/>
              <a:t>A</a:t>
            </a:r>
            <a:r>
              <a:rPr lang="en-US" dirty="0"/>
              <a:t>ged </a:t>
            </a:r>
          </a:p>
          <a:p>
            <a:r>
              <a:rPr lang="en-US" dirty="0"/>
              <a:t>Quick, sensitive, standardized test for detecting language disorders</a:t>
            </a:r>
          </a:p>
          <a:p>
            <a:r>
              <a:rPr lang="en-US" dirty="0"/>
              <a:t>9 subsections in the test</a:t>
            </a:r>
          </a:p>
        </p:txBody>
      </p:sp>
    </p:spTree>
    <p:extLst>
      <p:ext uri="{BB962C8B-B14F-4D97-AF65-F5344CB8AC3E}">
        <p14:creationId xmlns:p14="http://schemas.microsoft.com/office/powerpoint/2010/main" val="350048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9028-4488-4352-8B3B-AE1919ED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6A6D-8AD3-46CF-88E8-ED6D01E1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 do not have a relationship with a for-profit and/or not-for-profit organization to disclose</a:t>
            </a:r>
          </a:p>
        </p:txBody>
      </p:sp>
    </p:spTree>
    <p:extLst>
      <p:ext uri="{BB962C8B-B14F-4D97-AF65-F5344CB8AC3E}">
        <p14:creationId xmlns:p14="http://schemas.microsoft.com/office/powerpoint/2010/main" val="3620780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393-AF34-4CD6-8253-87717894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DTLA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F045-5133-4499-BF05-47EFDC1C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4200" b="1" dirty="0">
                <a:solidFill>
                  <a:srgbClr val="C00000"/>
                </a:solidFill>
              </a:rPr>
              <a:t>Naming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4200" b="1" dirty="0">
                <a:solidFill>
                  <a:srgbClr val="C00000"/>
                </a:solidFill>
              </a:rPr>
              <a:t>Repetition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Fluency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Alpha-span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Reading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Sentence comprehension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Spelling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Writing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Semantic knowledge</a:t>
            </a:r>
          </a:p>
          <a:p>
            <a:pPr marL="457200" indent="-457200">
              <a:buFont typeface="+mj-lt"/>
              <a:buAutoNum type="arabicPeriod"/>
            </a:pPr>
            <a:endParaRPr lang="en-CA" sz="36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F7EE9A-B105-4A19-9267-94E898D17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92812"/>
              </p:ext>
            </p:extLst>
          </p:nvPr>
        </p:nvGraphicFramePr>
        <p:xfrm>
          <a:off x="5173980" y="2074121"/>
          <a:ext cx="59817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Bitmap Image" r:id="rId4" imgW="5981760" imgH="3828960" progId="Paint.Picture">
                  <p:embed/>
                </p:oleObj>
              </mc:Choice>
              <mc:Fallback>
                <p:oleObj name="Bitmap Image" r:id="rId4" imgW="5981760" imgH="3828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3980" y="2074121"/>
                        <a:ext cx="5981700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9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393-AF34-4CD6-8253-87717894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DTLA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F045-5133-4499-BF05-47EFDC1C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Naming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Repetition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b="1" dirty="0">
                <a:solidFill>
                  <a:srgbClr val="C00000"/>
                </a:solidFill>
              </a:rPr>
              <a:t>Fluency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b="1" dirty="0">
                <a:solidFill>
                  <a:srgbClr val="C00000"/>
                </a:solidFill>
              </a:rPr>
              <a:t>Alpha-span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b="1" dirty="0">
                <a:solidFill>
                  <a:srgbClr val="C00000"/>
                </a:solidFill>
              </a:rPr>
              <a:t>Reading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Sentence comprehension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Spelling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Writing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Semantic knowledge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875B31E-F50B-42CB-B4D9-F7ABCA2DC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44876"/>
              </p:ext>
            </p:extLst>
          </p:nvPr>
        </p:nvGraphicFramePr>
        <p:xfrm>
          <a:off x="5412105" y="2378921"/>
          <a:ext cx="5743575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Bitmap Image" r:id="rId4" imgW="5743440" imgH="3219480" progId="Paint.Picture">
                  <p:embed/>
                </p:oleObj>
              </mc:Choice>
              <mc:Fallback>
                <p:oleObj name="Bitmap Image" r:id="rId4" imgW="5743440" imgH="3219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2105" y="2378921"/>
                        <a:ext cx="5743575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83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393-AF34-4CD6-8253-87717894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DTLA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F045-5133-4499-BF05-47EFDC1C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Naming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Repetition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Fluency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Alpha-span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Reading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Sentence comprehension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Spelling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Writing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Semantic knowledge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F6BFE5-3E7E-4755-A5CB-787B612EE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44234"/>
              </p:ext>
            </p:extLst>
          </p:nvPr>
        </p:nvGraphicFramePr>
        <p:xfrm>
          <a:off x="5183505" y="2788496"/>
          <a:ext cx="5972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Bitmap Image" r:id="rId4" imgW="5972040" imgH="2400480" progId="Paint.Picture">
                  <p:embed/>
                </p:oleObj>
              </mc:Choice>
              <mc:Fallback>
                <p:oleObj name="Bitmap Image" r:id="rId4" imgW="5972040" imgH="2400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3505" y="2788496"/>
                        <a:ext cx="597217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5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393-AF34-4CD6-8253-87717894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DTLA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F045-5133-4499-BF05-47EFDC1C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Naming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Repetition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Fluency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Alpha-span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Reading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Sentence comprehension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Spelling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Writing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Semantic knowledge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B0CCA4-73FC-4605-8BF9-EB015E1FD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65207"/>
              </p:ext>
            </p:extLst>
          </p:nvPr>
        </p:nvGraphicFramePr>
        <p:xfrm>
          <a:off x="5012055" y="2283460"/>
          <a:ext cx="614362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Bitmap Image" r:id="rId4" imgW="6143760" imgH="3171960" progId="Paint.Picture">
                  <p:embed/>
                </p:oleObj>
              </mc:Choice>
              <mc:Fallback>
                <p:oleObj name="Bitmap Image" r:id="rId4" imgW="6143760" imgH="317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2055" y="2283460"/>
                        <a:ext cx="614362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65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B371-5D4B-47F6-8733-3B9C8BC8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DTLA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60D6-8A63-448A-8965-601565E6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A89998-FCB9-4782-A031-C0BB200F6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69912"/>
              </p:ext>
            </p:extLst>
          </p:nvPr>
        </p:nvGraphicFramePr>
        <p:xfrm>
          <a:off x="1799898" y="2108201"/>
          <a:ext cx="8653163" cy="322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Bitmap Image" r:id="rId4" imgW="5857920" imgH="2181240" progId="Paint.Picture">
                  <p:embed/>
                </p:oleObj>
              </mc:Choice>
              <mc:Fallback>
                <p:oleObj name="Bitmap Image" r:id="rId4" imgW="5857920" imgH="2181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9898" y="2108201"/>
                        <a:ext cx="8653163" cy="322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99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ECC4-0755-4659-8153-2B2375F8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250740"/>
            <a:ext cx="10058400" cy="1450757"/>
          </a:xfrm>
        </p:spPr>
        <p:txBody>
          <a:bodyPr/>
          <a:lstStyle/>
          <a:p>
            <a:r>
              <a:rPr lang="en-CA" dirty="0"/>
              <a:t>“PARIS”: </a:t>
            </a:r>
            <a:r>
              <a:rPr lang="en-CA" b="1" dirty="0"/>
              <a:t>P</a:t>
            </a:r>
            <a:r>
              <a:rPr lang="en-CA" dirty="0"/>
              <a:t>rogressive </a:t>
            </a:r>
            <a:r>
              <a:rPr lang="en-CA" b="1" dirty="0"/>
              <a:t>A</a:t>
            </a:r>
            <a:r>
              <a:rPr lang="en-CA" dirty="0"/>
              <a:t>phasia </a:t>
            </a:r>
            <a:r>
              <a:rPr lang="en-CA" b="1" dirty="0" err="1"/>
              <a:t>R</a:t>
            </a:r>
            <a:r>
              <a:rPr lang="en-CA" dirty="0" err="1"/>
              <a:t>at</a:t>
            </a:r>
            <a:r>
              <a:rPr lang="en-CA" b="1" dirty="0" err="1"/>
              <a:t>I</a:t>
            </a:r>
            <a:r>
              <a:rPr lang="en-CA" dirty="0" err="1"/>
              <a:t>ng</a:t>
            </a:r>
            <a:r>
              <a:rPr lang="en-CA" dirty="0"/>
              <a:t> </a:t>
            </a:r>
            <a:r>
              <a:rPr lang="en-CA" b="1" dirty="0"/>
              <a:t>S</a:t>
            </a:r>
            <a:r>
              <a:rPr lang="en-CA" dirty="0"/>
              <a:t>cale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FC35-BF9F-4084-AD60-A30F07A62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D45858-B412-465C-88A8-7415084AD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84171"/>
              </p:ext>
            </p:extLst>
          </p:nvPr>
        </p:nvGraphicFramePr>
        <p:xfrm>
          <a:off x="658368" y="1486319"/>
          <a:ext cx="7534846" cy="436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Bitmap Image" r:id="rId4" imgW="5572080" imgH="3228840" progId="Paint.Picture">
                  <p:embed/>
                </p:oleObj>
              </mc:Choice>
              <mc:Fallback>
                <p:oleObj name="Bitmap Image" r:id="rId4" imgW="5572080" imgH="3228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368" y="1486319"/>
                        <a:ext cx="7534846" cy="4366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EE22DD-1D46-4FEE-9982-5B6B94526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063964"/>
              </p:ext>
            </p:extLst>
          </p:nvPr>
        </p:nvGraphicFramePr>
        <p:xfrm>
          <a:off x="8898255" y="1486319"/>
          <a:ext cx="2257425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Bitmap Image" r:id="rId6" imgW="2257560" imgH="4429080" progId="Paint.Picture">
                  <p:embed/>
                </p:oleObj>
              </mc:Choice>
              <mc:Fallback>
                <p:oleObj name="Bitmap Image" r:id="rId6" imgW="2257560" imgH="4429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8255" y="1486319"/>
                        <a:ext cx="2257425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973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A858FBE-01F4-46D4-99EC-D2B5EE2DA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BEA75-D5EC-44C9-B1F8-535468D5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“PARIS”: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rogressive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phasia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 </a:t>
            </a:r>
          </a:p>
        </p:txBody>
      </p:sp>
      <p:cxnSp>
        <p:nvCxnSpPr>
          <p:cNvPr id="87" name="Straight Connector 80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27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EEA-CC53-4A09-B097-C2AC82E1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Cognitive Testing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CF6E-87B6-4606-89FA-B15850BC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FA645E5-DE06-49C0-BF64-9C8337750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958755"/>
              </p:ext>
            </p:extLst>
          </p:nvPr>
        </p:nvGraphicFramePr>
        <p:xfrm>
          <a:off x="1066800" y="1902460"/>
          <a:ext cx="10058400" cy="3053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47588231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35147856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2069217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16017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Non-fluent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Semantic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 err="1"/>
                        <a:t>Logopenic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0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u="none" dirty="0"/>
                        <a:t>Naming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69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dirty="0"/>
                        <a:t>Fluency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Agrammatic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Word-finding pauses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2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dirty="0"/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9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Surface dyslexia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3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u="none" dirty="0"/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Dysgraphia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6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0" dirty="0"/>
                        <a:t>Semantic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7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2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9FA2-F503-4657-9DD6-1633687C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9372-0325-4E08-AB5A-41848805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By the end of this session, you should be able to:</a:t>
            </a:r>
          </a:p>
          <a:p>
            <a:r>
              <a:rPr lang="en-CA" dirty="0"/>
              <a:t>Recognize key clinical features of Primary Progressive Aphasia subtypes</a:t>
            </a:r>
          </a:p>
          <a:p>
            <a:r>
              <a:rPr lang="en-CA" dirty="0"/>
              <a:t>Discuss cognitive tests used for PPA</a:t>
            </a:r>
          </a:p>
          <a:p>
            <a:r>
              <a:rPr lang="en-CA" b="1" dirty="0">
                <a:solidFill>
                  <a:srgbClr val="C00000"/>
                </a:solidFill>
              </a:rPr>
              <a:t>Have an approach to management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5100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13FF-9D7E-49D2-98F2-4884462D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1F0C-3EB5-4F1C-87ED-B04138CEF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Pharmacological therapy</a:t>
            </a:r>
          </a:p>
          <a:p>
            <a:pPr lvl="1"/>
            <a:r>
              <a:rPr lang="en-CA" dirty="0"/>
              <a:t>No disease modifying therapy</a:t>
            </a:r>
          </a:p>
          <a:p>
            <a:pPr lvl="1"/>
            <a:r>
              <a:rPr lang="en-CA" dirty="0"/>
              <a:t>Cholinesterase inhibitors for </a:t>
            </a:r>
            <a:r>
              <a:rPr lang="en-CA" dirty="0" err="1"/>
              <a:t>logopenic</a:t>
            </a:r>
            <a:r>
              <a:rPr lang="en-CA" dirty="0"/>
              <a:t> PPA (Alzheimer’s pathology)</a:t>
            </a:r>
          </a:p>
          <a:p>
            <a:r>
              <a:rPr lang="en-CA" dirty="0"/>
              <a:t>Non-pharmacological therapy</a:t>
            </a:r>
          </a:p>
          <a:p>
            <a:pPr lvl="1"/>
            <a:r>
              <a:rPr lang="en-CA" dirty="0"/>
              <a:t>Support groups</a:t>
            </a:r>
          </a:p>
          <a:p>
            <a:pPr lvl="1"/>
            <a:r>
              <a:rPr lang="en-CA" dirty="0"/>
              <a:t>Speech language therapy</a:t>
            </a:r>
          </a:p>
        </p:txBody>
      </p:sp>
    </p:spTree>
    <p:extLst>
      <p:ext uri="{BB962C8B-B14F-4D97-AF65-F5344CB8AC3E}">
        <p14:creationId xmlns:p14="http://schemas.microsoft.com/office/powerpoint/2010/main" val="315104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9415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5313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8978-E9DD-42DD-998D-4E600CDB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300" dirty="0"/>
              <a:t>Treatment for Speech Production and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EF9E-4E2E-4CB3-93B4-92524C7E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non-fluent PPA</a:t>
            </a:r>
          </a:p>
          <a:p>
            <a:r>
              <a:rPr lang="en-CA" dirty="0"/>
              <a:t>VISTA (Video Implemented Script Training for Aphasia)</a:t>
            </a:r>
          </a:p>
          <a:p>
            <a:pPr lvl="1"/>
            <a:r>
              <a:rPr lang="en-CA" dirty="0"/>
              <a:t>Practice talking using ‘scripted’ content</a:t>
            </a:r>
          </a:p>
          <a:p>
            <a:pPr lvl="1"/>
            <a:r>
              <a:rPr lang="en-CA" dirty="0"/>
              <a:t>Homework-based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23FE28-BF38-4926-A097-2183CACCE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642863"/>
              </p:ext>
            </p:extLst>
          </p:nvPr>
        </p:nvGraphicFramePr>
        <p:xfrm>
          <a:off x="4435201" y="3488045"/>
          <a:ext cx="6893319" cy="289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Bitmap Image" r:id="rId4" imgW="6667560" imgH="2800440" progId="Paint.Picture">
                  <p:embed/>
                </p:oleObj>
              </mc:Choice>
              <mc:Fallback>
                <p:oleObj name="Bitmap Image" r:id="rId4" imgW="6667560" imgH="280044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A928228-10E0-4ABA-A8DD-17D72ADA3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5201" y="3488045"/>
                        <a:ext cx="6893319" cy="289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220363-0643-4BCD-949D-2FFA28D27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01943"/>
              </p:ext>
            </p:extLst>
          </p:nvPr>
        </p:nvGraphicFramePr>
        <p:xfrm>
          <a:off x="1097280" y="4002192"/>
          <a:ext cx="2819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Bitmap Image" r:id="rId6" imgW="2819520" imgH="1866960" progId="Paint.Picture">
                  <p:embed/>
                </p:oleObj>
              </mc:Choice>
              <mc:Fallback>
                <p:oleObj name="Bitmap Image" r:id="rId6" imgW="2819520" imgH="1866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7280" y="4002192"/>
                        <a:ext cx="28194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55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1A4-6DFF-4674-979D-3084108E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300" dirty="0"/>
              <a:t>Video Implemented Script Training for Aphasia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F77C-CAC1-43BF-93F8-DE8A75A17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31C78A-D0A3-45D3-9C24-56CF31C4B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764296"/>
              </p:ext>
            </p:extLst>
          </p:nvPr>
        </p:nvGraphicFramePr>
        <p:xfrm>
          <a:off x="3146517" y="1944779"/>
          <a:ext cx="5898965" cy="408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Bitmap Image" r:id="rId4" imgW="3381480" imgH="2343240" progId="Paint.Picture">
                  <p:embed/>
                </p:oleObj>
              </mc:Choice>
              <mc:Fallback>
                <p:oleObj name="Bitmap Image" r:id="rId4" imgW="3381480" imgH="234324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88264F-49F4-441C-B4A2-113E8E487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6517" y="1944779"/>
                        <a:ext cx="5898965" cy="408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799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EF20-7648-467C-8D47-493AFE86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Treatment for Word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AA3F-9F28-43B7-BE04-B393D3B2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For semantic and </a:t>
            </a:r>
            <a:r>
              <a:rPr lang="en-CA" dirty="0" err="1"/>
              <a:t>logopenic</a:t>
            </a:r>
            <a:r>
              <a:rPr lang="en-CA" dirty="0"/>
              <a:t> PPA</a:t>
            </a:r>
          </a:p>
          <a:p>
            <a:r>
              <a:rPr lang="en-CA" dirty="0"/>
              <a:t>Lexical Retrieval Therapy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8259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E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8311E-F434-4C19-BB50-254CA7C7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Lexical Retrieval Therapy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8D26-EF11-4119-9888-5DE2FBC9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800">
                <a:solidFill>
                  <a:srgbClr val="FFFFFF"/>
                </a:solidFill>
              </a:rPr>
              <a:t>Systematic approach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FFFFFF"/>
                </a:solidFill>
              </a:rPr>
              <a:t>Describe it ?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FFFFFF"/>
                </a:solidFill>
              </a:rPr>
              <a:t>1</a:t>
            </a:r>
            <a:r>
              <a:rPr lang="en-CA" baseline="30000">
                <a:solidFill>
                  <a:srgbClr val="FFFFFF"/>
                </a:solidFill>
              </a:rPr>
              <a:t>st</a:t>
            </a:r>
            <a:r>
              <a:rPr lang="en-CA">
                <a:solidFill>
                  <a:srgbClr val="FFFFFF"/>
                </a:solidFill>
              </a:rPr>
              <a:t> letter or 1</a:t>
            </a:r>
            <a:r>
              <a:rPr lang="en-CA" baseline="30000">
                <a:solidFill>
                  <a:srgbClr val="FFFFFF"/>
                </a:solidFill>
              </a:rPr>
              <a:t>st</a:t>
            </a:r>
            <a:r>
              <a:rPr lang="en-CA">
                <a:solidFill>
                  <a:srgbClr val="FFFFFF"/>
                </a:solidFill>
              </a:rPr>
              <a:t> sound ?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FFFFFF"/>
                </a:solidFill>
              </a:rPr>
              <a:t>Here is the word, practice reading it.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FFFFFF"/>
                </a:solidFill>
              </a:rPr>
              <a:t>Now practice writing and saying it.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FFFFFF"/>
                </a:solidFill>
              </a:rPr>
              <a:t>Is this something you find in your refrigerator ?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FFFFFF"/>
                </a:solidFill>
              </a:rPr>
              <a:t>What is it called again ?</a:t>
            </a:r>
          </a:p>
          <a:p>
            <a:pPr>
              <a:lnSpc>
                <a:spcPct val="90000"/>
              </a:lnSpc>
            </a:pPr>
            <a:endParaRPr lang="en-CA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612"/>
    </mc:Choice>
    <mc:Fallback xmlns="">
      <p:transition spd="slow" advTm="32661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8873-4D88-479F-911B-3CC92DA7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LRT Improves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E36C-39BC-47AC-AA63-3F52D225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8FF9F6-3611-4BBB-90DC-165CB3FF0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06614"/>
              </p:ext>
            </p:extLst>
          </p:nvPr>
        </p:nvGraphicFramePr>
        <p:xfrm>
          <a:off x="4083315" y="1922779"/>
          <a:ext cx="4086329" cy="413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Bitmap Image" r:id="rId4" imgW="2571840" imgH="2600280" progId="Paint.Picture">
                  <p:embed/>
                </p:oleObj>
              </mc:Choice>
              <mc:Fallback>
                <p:oleObj name="Bitmap Image" r:id="rId4" imgW="2571840" imgH="260028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9908A2C-8F8B-48C0-A275-11D3250E8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3315" y="1922779"/>
                        <a:ext cx="4086329" cy="413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902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E1E7-B83E-4253-815D-9C384BEC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D923-6336-45D2-AE63-3E01D86A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PPA has 3 main variants with different key clinical features</a:t>
            </a:r>
          </a:p>
          <a:p>
            <a:r>
              <a:rPr lang="en-CA" dirty="0"/>
              <a:t>Use language tests to screen instead of MoCA or MMSE</a:t>
            </a:r>
          </a:p>
          <a:p>
            <a:r>
              <a:rPr lang="en-CA" dirty="0"/>
              <a:t>Pharmacological therapy for PPA is limited</a:t>
            </a:r>
          </a:p>
          <a:p>
            <a:r>
              <a:rPr lang="en-CA" dirty="0"/>
              <a:t>Speech language therapists play a key role in management of PPA</a:t>
            </a:r>
          </a:p>
        </p:txBody>
      </p:sp>
    </p:spTree>
    <p:extLst>
      <p:ext uri="{BB962C8B-B14F-4D97-AF65-F5344CB8AC3E}">
        <p14:creationId xmlns:p14="http://schemas.microsoft.com/office/powerpoint/2010/main" val="331444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308C3-BB05-49CC-A702-93EC1DFC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FFFFFF"/>
                </a:solidFill>
              </a:rPr>
              <a:t>Questions ? </a:t>
            </a:r>
            <a:br>
              <a:rPr lang="en-CA" sz="4000" dirty="0">
                <a:solidFill>
                  <a:srgbClr val="FFFFFF"/>
                </a:solidFill>
              </a:rPr>
            </a:br>
            <a:r>
              <a:rPr lang="en-CA" sz="4000" dirty="0">
                <a:solidFill>
                  <a:srgbClr val="FFFFFF"/>
                </a:solidFill>
              </a:rPr>
              <a:t>Comments ?</a:t>
            </a:r>
          </a:p>
        </p:txBody>
      </p:sp>
      <p:pic>
        <p:nvPicPr>
          <p:cNvPr id="5" name="Picture 4" descr="A dog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B3C26ACB-E624-43EC-ABE3-57F24D4F5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" r="8342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16F5-6728-4EB3-8282-4CFBEE76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endParaRPr lang="en-CA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1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E189-5F22-4013-8ED3-8428D75C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BBA12-0AA0-41E2-8F89-FB6290C7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1800" dirty="0" err="1"/>
              <a:t>Mesulam</a:t>
            </a:r>
            <a:r>
              <a:rPr lang="en-CA" sz="1800" dirty="0"/>
              <a:t> MM. Primary progressive aphasia. Ann Neurol 2001; 49:425.</a:t>
            </a:r>
          </a:p>
          <a:p>
            <a:r>
              <a:rPr lang="en-CA" sz="1800" dirty="0" err="1"/>
              <a:t>Mesulam</a:t>
            </a:r>
            <a:r>
              <a:rPr lang="en-CA" sz="1800" dirty="0"/>
              <a:t> MM. Primary progressive aphasia and the language network: the 2013 H. Houston Merritt Lecture. Neurology 2013; 81:456.</a:t>
            </a:r>
          </a:p>
          <a:p>
            <a:r>
              <a:rPr lang="en-CA" sz="1800" dirty="0" err="1"/>
              <a:t>Gorno-Tempini</a:t>
            </a:r>
            <a:r>
              <a:rPr lang="en-CA" sz="1800" dirty="0"/>
              <a:t> ML, Hillis AE, Weintraub S, et al. Classification of primary progressive aphasia and its variants. Neurology 2011; 76:1006.</a:t>
            </a:r>
          </a:p>
          <a:p>
            <a:r>
              <a:rPr lang="en-CA" sz="1800" dirty="0" err="1"/>
              <a:t>Knibb</a:t>
            </a:r>
            <a:r>
              <a:rPr lang="en-CA" sz="1800" dirty="0"/>
              <a:t> JA, </a:t>
            </a:r>
            <a:r>
              <a:rPr lang="en-CA" sz="1800" dirty="0" err="1"/>
              <a:t>Xuereb</a:t>
            </a:r>
            <a:r>
              <a:rPr lang="en-CA" sz="1800" dirty="0"/>
              <a:t> JH, Patterson K, Hodges JR. Clinical and pathological characterization of progressive aphasia. Ann Neurol 2006; 59:156.</a:t>
            </a:r>
          </a:p>
          <a:p>
            <a:r>
              <a:rPr lang="en-CA" sz="1800" dirty="0" err="1"/>
              <a:t>Mesulam</a:t>
            </a:r>
            <a:r>
              <a:rPr lang="en-CA" sz="1800" dirty="0"/>
              <a:t> MM, Grossman M, Hillis A, et al. The core and halo of primary progressive aphasia and semantic dementia. Ann Neurol 2003; 54 Suppl 5:S11.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60289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C217-4465-419D-A0C8-3CDCB9B4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0D0F5-59EB-4ACC-A211-67B596141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dirty="0"/>
              <a:t>Le </a:t>
            </a:r>
            <a:r>
              <a:rPr lang="en-CA" sz="1800" dirty="0" err="1"/>
              <a:t>Rhun</a:t>
            </a:r>
            <a:r>
              <a:rPr lang="en-CA" sz="1800" dirty="0"/>
              <a:t> E, Richard F, </a:t>
            </a:r>
            <a:r>
              <a:rPr lang="en-CA" sz="1800" dirty="0" err="1"/>
              <a:t>Pasquier</a:t>
            </a:r>
            <a:r>
              <a:rPr lang="en-CA" sz="1800" dirty="0"/>
              <a:t> F. Natural history of primary progressive aphasia. Neurology 2005; 65:887.</a:t>
            </a:r>
          </a:p>
          <a:p>
            <a:r>
              <a:rPr lang="en-CA" sz="1800" dirty="0"/>
              <a:t>Josephs KA, Duffy JR, Strand EA, et al. Clinicopathological and imaging correlates of progressive aphasia and apraxia of speech. Brain 2006; 129:1385.</a:t>
            </a:r>
          </a:p>
          <a:p>
            <a:r>
              <a:rPr lang="en-CA" sz="1800" dirty="0"/>
              <a:t>Snowden JS, Thompson JC, Neary D. Knowledge of famous faces and names in semantic dementia. Brain 2004; 127:860.</a:t>
            </a:r>
          </a:p>
          <a:p>
            <a:r>
              <a:rPr lang="en-CA" sz="1800" dirty="0"/>
              <a:t>Hodges JR, Patterson K, Ward R, et al. The differentiation of semantic dementia and frontal lobe dementia (temporal and frontal variants of frontotemporal dementia) from early Alzheimer's disease: a comparative neuropsychological study. Neuropsychology 1999; 13:31.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375059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1575-3D96-4992-89FA-51D0E8EF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42A7-1011-43A2-A4E0-D49E9B50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err="1"/>
              <a:t>Gorno-Tempini</a:t>
            </a:r>
            <a:r>
              <a:rPr lang="en-CA" sz="2000" dirty="0"/>
              <a:t> ML, </a:t>
            </a:r>
            <a:r>
              <a:rPr lang="en-CA" sz="2000" dirty="0" err="1"/>
              <a:t>Dronkers</a:t>
            </a:r>
            <a:r>
              <a:rPr lang="en-CA" sz="2000" dirty="0"/>
              <a:t> NF, Rankin KP, et al. Cognition and anatomy in three variants of primary progressive aphasia. Ann Neurol 2004; 55:335.</a:t>
            </a:r>
          </a:p>
          <a:p>
            <a:r>
              <a:rPr lang="en-CA" sz="2000" dirty="0" err="1"/>
              <a:t>Macoir</a:t>
            </a:r>
            <a:r>
              <a:rPr lang="en-CA" sz="2000" dirty="0"/>
              <a:t> J, </a:t>
            </a:r>
            <a:r>
              <a:rPr lang="en-CA" sz="2000" dirty="0" err="1"/>
              <a:t>Fossard</a:t>
            </a:r>
            <a:r>
              <a:rPr lang="en-CA" sz="2000" dirty="0"/>
              <a:t> M, Lefebvre L, et al. Detection Test for Language Impairments in Adults and the Aged-A New Screening Test for Language Impairment Associated With Neurodegenerative Diseases: Validation and Normative Data. Am J </a:t>
            </a:r>
            <a:r>
              <a:rPr lang="en-CA" sz="2000" dirty="0" err="1"/>
              <a:t>Alzheimers</a:t>
            </a:r>
            <a:r>
              <a:rPr lang="en-CA" sz="2000" dirty="0"/>
              <a:t> Dis Other </a:t>
            </a:r>
            <a:r>
              <a:rPr lang="en-CA" sz="2000" dirty="0" err="1"/>
              <a:t>Demen</a:t>
            </a:r>
            <a:r>
              <a:rPr lang="en-CA" sz="2000" dirty="0"/>
              <a:t> 2017; 32:382.</a:t>
            </a:r>
          </a:p>
          <a:p>
            <a:r>
              <a:rPr lang="en-CA" sz="2000" dirty="0" err="1"/>
              <a:t>Rabinovici</a:t>
            </a:r>
            <a:r>
              <a:rPr lang="en-CA" sz="2000" dirty="0"/>
              <a:t> GD, </a:t>
            </a:r>
            <a:r>
              <a:rPr lang="en-CA" sz="2000" dirty="0" err="1"/>
              <a:t>Jagust</a:t>
            </a:r>
            <a:r>
              <a:rPr lang="en-CA" sz="2000" dirty="0"/>
              <a:t> WJ, </a:t>
            </a:r>
            <a:r>
              <a:rPr lang="en-CA" sz="2000" dirty="0" err="1"/>
              <a:t>Furst</a:t>
            </a:r>
            <a:r>
              <a:rPr lang="en-CA" sz="2000" dirty="0"/>
              <a:t> AJ, et al. </a:t>
            </a:r>
            <a:r>
              <a:rPr lang="en-CA" sz="2000" dirty="0" err="1"/>
              <a:t>Abeta</a:t>
            </a:r>
            <a:r>
              <a:rPr lang="en-CA" sz="2000" dirty="0"/>
              <a:t> amyloid and glucose metabolism in three variants of primary progressive aphasia. Ann Neurol 2008; 64:388.</a:t>
            </a:r>
          </a:p>
          <a:p>
            <a:r>
              <a:rPr lang="en-CA" sz="2000" dirty="0" err="1"/>
              <a:t>Mesulam</a:t>
            </a:r>
            <a:r>
              <a:rPr lang="en-CA" sz="2000" dirty="0"/>
              <a:t> M, </a:t>
            </a:r>
            <a:r>
              <a:rPr lang="en-CA" sz="2000" dirty="0" err="1"/>
              <a:t>Wicklund</a:t>
            </a:r>
            <a:r>
              <a:rPr lang="en-CA" sz="2000" dirty="0"/>
              <a:t> A, Johnson N, et al. Alzheimer and frontotemporal pathology in subsets of primary progressive aphasia. Ann Neurol 2008; 63:709.</a:t>
            </a:r>
          </a:p>
        </p:txBody>
      </p:sp>
    </p:spTree>
    <p:extLst>
      <p:ext uri="{BB962C8B-B14F-4D97-AF65-F5344CB8AC3E}">
        <p14:creationId xmlns:p14="http://schemas.microsoft.com/office/powerpoint/2010/main" val="33545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C5ED-4D99-4698-8149-07E95F24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3673-E649-401B-9176-553B5FDCE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1892</a:t>
            </a:r>
            <a:r>
              <a:rPr lang="en-CA" dirty="0"/>
              <a:t>- </a:t>
            </a:r>
            <a:r>
              <a:rPr lang="en-US" dirty="0"/>
              <a:t>Progressive disorder of language associated with atrophy of the frontal and temporal regions of the left hemisphere (Pick &amp; </a:t>
            </a:r>
            <a:r>
              <a:rPr lang="en-US" dirty="0" err="1"/>
              <a:t>Serieux</a:t>
            </a:r>
            <a:r>
              <a:rPr lang="en-US" dirty="0"/>
              <a:t>)</a:t>
            </a:r>
          </a:p>
          <a:p>
            <a:r>
              <a:rPr lang="en-CA" b="1" dirty="0"/>
              <a:t>1975</a:t>
            </a:r>
            <a:r>
              <a:rPr lang="en-CA" dirty="0"/>
              <a:t>- Progressive disorder of semantic memory (Warrington)</a:t>
            </a:r>
          </a:p>
          <a:p>
            <a:r>
              <a:rPr lang="en-CA" b="1" dirty="0"/>
              <a:t>1982</a:t>
            </a:r>
            <a:r>
              <a:rPr lang="en-CA" dirty="0"/>
              <a:t>- Slowly progressive aphasia without generalized dementia (</a:t>
            </a:r>
            <a:r>
              <a:rPr lang="en-CA" dirty="0" err="1"/>
              <a:t>Mesulam</a:t>
            </a:r>
            <a:r>
              <a:rPr lang="en-CA" dirty="0"/>
              <a:t>)</a:t>
            </a:r>
          </a:p>
          <a:p>
            <a:r>
              <a:rPr lang="en-CA" b="1" dirty="0"/>
              <a:t>1989</a:t>
            </a:r>
            <a:r>
              <a:rPr lang="en-CA" dirty="0"/>
              <a:t>- Semantic dementia (Snowden, Hodges)</a:t>
            </a:r>
          </a:p>
          <a:p>
            <a:r>
              <a:rPr lang="en-CA" b="1" dirty="0"/>
              <a:t>1996</a:t>
            </a:r>
            <a:r>
              <a:rPr lang="en-CA" dirty="0"/>
              <a:t>- Progressive </a:t>
            </a:r>
            <a:r>
              <a:rPr lang="en-CA" dirty="0" err="1"/>
              <a:t>nonfluent</a:t>
            </a:r>
            <a:r>
              <a:rPr lang="en-CA" dirty="0"/>
              <a:t> aphasia (Grossman)</a:t>
            </a:r>
          </a:p>
          <a:p>
            <a:r>
              <a:rPr lang="en-CA" b="1" dirty="0"/>
              <a:t>2004</a:t>
            </a:r>
            <a:r>
              <a:rPr lang="en-CA" dirty="0"/>
              <a:t>- </a:t>
            </a:r>
            <a:r>
              <a:rPr lang="en-CA" dirty="0" err="1"/>
              <a:t>Logopenic</a:t>
            </a:r>
            <a:r>
              <a:rPr lang="en-CA" dirty="0"/>
              <a:t> progressive aphasia (</a:t>
            </a:r>
            <a:r>
              <a:rPr lang="en-CA" dirty="0" err="1"/>
              <a:t>Gorno-Tempini</a:t>
            </a:r>
            <a:r>
              <a:rPr lang="en-CA" dirty="0"/>
              <a:t>)</a:t>
            </a:r>
          </a:p>
          <a:p>
            <a:r>
              <a:rPr lang="en-CA" b="1" dirty="0"/>
              <a:t>2011</a:t>
            </a:r>
            <a:r>
              <a:rPr lang="en-CA" dirty="0"/>
              <a:t>- Classification of PPA and its 3 main clinical variants (</a:t>
            </a:r>
            <a:r>
              <a:rPr lang="en-CA" dirty="0" err="1"/>
              <a:t>Gorno-Tempini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4123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2A71-B976-4C25-A974-D094549B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D69E-FE43-4FED-A1BE-D8C4E756B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Henry, Maya L., et al. "Treatment for Word Retrieval in Semantic and </a:t>
            </a:r>
            <a:r>
              <a:rPr lang="en-CA" sz="2000" dirty="0" err="1"/>
              <a:t>Logopenic</a:t>
            </a:r>
            <a:r>
              <a:rPr lang="en-CA" sz="2000" dirty="0"/>
              <a:t> Variants of Primary Progressive Aphasia: Immediate and Long-Term Outcomes." Journal of Speech, Language, and Hearing Research, vol. 62, no. 8, Aug. 2019, pp. 2723+. Gale OneFile: Health and Medicine, link.gale.com/apps/doc/A600787333/</a:t>
            </a:r>
            <a:r>
              <a:rPr lang="en-CA" sz="2000" dirty="0" err="1"/>
              <a:t>HRCA?u</a:t>
            </a:r>
            <a:r>
              <a:rPr lang="en-CA" sz="2000" dirty="0"/>
              <a:t>=</a:t>
            </a:r>
            <a:r>
              <a:rPr lang="en-CA" sz="2000" dirty="0" err="1"/>
              <a:t>ubcolumbia&amp;sid</a:t>
            </a:r>
            <a:r>
              <a:rPr lang="en-CA" sz="2000" dirty="0"/>
              <a:t>=</a:t>
            </a:r>
            <a:r>
              <a:rPr lang="en-CA" sz="2000" dirty="0" err="1"/>
              <a:t>summon&amp;xid</a:t>
            </a:r>
            <a:r>
              <a:rPr lang="en-CA" sz="2000" dirty="0"/>
              <a:t>=4d757409.</a:t>
            </a:r>
          </a:p>
          <a:p>
            <a:r>
              <a:rPr lang="en-CA" sz="2000" dirty="0"/>
              <a:t>Maya L Henry, H Isabel Hubbard, Stephanie M Grasso, Maria Luisa </a:t>
            </a:r>
            <a:r>
              <a:rPr lang="en-CA" sz="2000" dirty="0" err="1"/>
              <a:t>Mandelli</a:t>
            </a:r>
            <a:r>
              <a:rPr lang="en-CA" sz="2000" dirty="0"/>
              <a:t>, Stephen M Wilson, Mithra T </a:t>
            </a:r>
            <a:r>
              <a:rPr lang="en-CA" sz="2000" dirty="0" err="1"/>
              <a:t>Sathishkumar</a:t>
            </a:r>
            <a:r>
              <a:rPr lang="en-CA" sz="2000" dirty="0"/>
              <a:t>, Julius </a:t>
            </a:r>
            <a:r>
              <a:rPr lang="en-CA" sz="2000" dirty="0" err="1"/>
              <a:t>Fridriksson</a:t>
            </a:r>
            <a:r>
              <a:rPr lang="en-CA" sz="2000" dirty="0"/>
              <a:t>, </a:t>
            </a:r>
            <a:r>
              <a:rPr lang="en-CA" sz="2000" dirty="0" err="1"/>
              <a:t>Wylin</a:t>
            </a:r>
            <a:r>
              <a:rPr lang="en-CA" sz="2000" dirty="0"/>
              <a:t> Daigle, Adam L Boxer, Bruce L Miller, Maria Luisa </a:t>
            </a:r>
            <a:r>
              <a:rPr lang="en-CA" sz="2000" dirty="0" err="1"/>
              <a:t>Gorno-Tempini</a:t>
            </a:r>
            <a:r>
              <a:rPr lang="en-CA" sz="2000" dirty="0"/>
              <a:t>, Retraining speech production and fluency in non-fluent/agrammatic primary progressive aphasia, Brain, Volume 141, Issue 6, June 2018, Pages 1799–1814, https://doi.org/10.1093/brain/awy101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505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B85C-01F1-4967-844E-1B4539E8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A27F-05D9-4C07-B269-06098BD1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33A958-B3B9-4CB0-9A7E-F49433F98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86416"/>
              </p:ext>
            </p:extLst>
          </p:nvPr>
        </p:nvGraphicFramePr>
        <p:xfrm>
          <a:off x="486761" y="1468437"/>
          <a:ext cx="11218478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Bitmap Image" r:id="rId3" imgW="10001160" imgH="3495600" progId="Paint.Picture">
                  <p:embed/>
                </p:oleObj>
              </mc:Choice>
              <mc:Fallback>
                <p:oleObj name="Bitmap Image" r:id="rId3" imgW="10001160" imgH="3495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761" y="1468437"/>
                        <a:ext cx="11218478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13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9FA2-F503-4657-9DD6-1633687C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9372-0325-4E08-AB5A-41848805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By the end of this session, you should be able to:</a:t>
            </a:r>
          </a:p>
          <a:p>
            <a:r>
              <a:rPr lang="en-CA" b="1" dirty="0">
                <a:solidFill>
                  <a:srgbClr val="C00000"/>
                </a:solidFill>
              </a:rPr>
              <a:t>Recognize key clinical features of Primary Progressive Aphasia subtypes</a:t>
            </a:r>
          </a:p>
          <a:p>
            <a:r>
              <a:rPr lang="en-CA" dirty="0"/>
              <a:t>Discuss cognitive tests used for PPA</a:t>
            </a:r>
          </a:p>
          <a:p>
            <a:r>
              <a:rPr lang="en-CA" dirty="0"/>
              <a:t>Have an approach to management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356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CF6B-B707-4B24-A6A4-53BB0580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Progressive Aphasia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0264-1497-40BE-AA83-1C343CA6D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Language-dominant hemisphere is the principal target of neurodegeneration</a:t>
            </a:r>
          </a:p>
          <a:p>
            <a:pPr lvl="1"/>
            <a:r>
              <a:rPr lang="en-CA" dirty="0"/>
              <a:t>Isolated language deficits during early stages</a:t>
            </a:r>
          </a:p>
          <a:p>
            <a:r>
              <a:rPr lang="en-CA" dirty="0"/>
              <a:t>Insidious onset and gradual progression</a:t>
            </a:r>
          </a:p>
          <a:p>
            <a:r>
              <a:rPr lang="en-CA" dirty="0"/>
              <a:t>Three main variants</a:t>
            </a:r>
          </a:p>
        </p:txBody>
      </p:sp>
    </p:spTree>
    <p:extLst>
      <p:ext uri="{BB962C8B-B14F-4D97-AF65-F5344CB8AC3E}">
        <p14:creationId xmlns:p14="http://schemas.microsoft.com/office/powerpoint/2010/main" val="351952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20F-8359-4538-B8F0-2C19149E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Diagnosis- </a:t>
            </a:r>
            <a:r>
              <a:rPr lang="en-CA" b="1" dirty="0"/>
              <a:t>Inclusion</a:t>
            </a:r>
            <a:r>
              <a:rPr lang="en-CA" dirty="0"/>
              <a:t>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544E-CBAA-4017-A53E-E670D799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Most prominent clinical feature is </a:t>
            </a:r>
            <a:r>
              <a:rPr lang="en-US" b="1" dirty="0"/>
              <a:t>difficulty with language</a:t>
            </a:r>
          </a:p>
          <a:p>
            <a:r>
              <a:rPr lang="en-US" dirty="0"/>
              <a:t>2. These deficits are the principal cause of </a:t>
            </a:r>
            <a:r>
              <a:rPr lang="en-US" b="1" dirty="0"/>
              <a:t>impaired daily living activities</a:t>
            </a:r>
          </a:p>
          <a:p>
            <a:r>
              <a:rPr lang="en-US" dirty="0"/>
              <a:t>3. Aphasia should be the </a:t>
            </a:r>
            <a:r>
              <a:rPr lang="en-US" b="1" dirty="0"/>
              <a:t>most prominent deficit </a:t>
            </a:r>
            <a:r>
              <a:rPr lang="en-US" dirty="0"/>
              <a:t>at symptom onset and for the initial phases of the disease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24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6D66-CE18-4B5C-B990-9C586796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Diagnosis- </a:t>
            </a:r>
            <a:r>
              <a:rPr lang="en-CA" b="1" dirty="0"/>
              <a:t>Exclusion</a:t>
            </a:r>
            <a:r>
              <a:rPr lang="en-CA" dirty="0"/>
              <a:t>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2285-F4D3-4E1F-8A2F-89BD1A8E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 Pattern of deficits is better accounted for by other nondegenerative nervous system or medical disorders</a:t>
            </a:r>
          </a:p>
          <a:p>
            <a:r>
              <a:rPr lang="en-CA" dirty="0"/>
              <a:t>2. Cognitive disturbance is better accounted for by a psychiatric diagnosis</a:t>
            </a:r>
          </a:p>
          <a:p>
            <a:r>
              <a:rPr lang="en-CA" dirty="0"/>
              <a:t>3. Prominent initial episodic memory, visual memory, and </a:t>
            </a:r>
            <a:r>
              <a:rPr lang="en-CA" dirty="0" err="1"/>
              <a:t>visuoperceptual</a:t>
            </a:r>
            <a:r>
              <a:rPr lang="en-CA" dirty="0"/>
              <a:t> impairments</a:t>
            </a:r>
          </a:p>
          <a:p>
            <a:r>
              <a:rPr lang="en-CA" dirty="0"/>
              <a:t>4. Prominent, initial behavioral disturbance</a:t>
            </a:r>
          </a:p>
        </p:txBody>
      </p:sp>
    </p:spTree>
    <p:extLst>
      <p:ext uri="{BB962C8B-B14F-4D97-AF65-F5344CB8AC3E}">
        <p14:creationId xmlns:p14="http://schemas.microsoft.com/office/powerpoint/2010/main" val="288782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881C-312F-442B-9714-CADBBD9E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PPA Variants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A1E6E9-9298-48DE-B823-76707068A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84838"/>
              </p:ext>
            </p:extLst>
          </p:nvPr>
        </p:nvGraphicFramePr>
        <p:xfrm>
          <a:off x="1096963" y="2108200"/>
          <a:ext cx="10058400" cy="163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02037333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4786361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02645691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6655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Non-fluent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Semantic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err="1"/>
                        <a:t>Logopenic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2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Agrammatic, effortful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Word-finding pauses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4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Normal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Impaired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Impaired (mild)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3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Impaired (mild)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4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9133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{3E8D6AE2-ECBD-4B91-A519-272BB3D0B966}tf11437505_win32</Template>
  <TotalTime>3420</TotalTime>
  <Words>1426</Words>
  <Application>Microsoft Office PowerPoint</Application>
  <PresentationFormat>Widescreen</PresentationFormat>
  <Paragraphs>258</Paragraphs>
  <Slides>41</Slides>
  <Notes>33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Georgia Pro Cond Light</vt:lpstr>
      <vt:lpstr>Speak Pro</vt:lpstr>
      <vt:lpstr>RetrospectVTI</vt:lpstr>
      <vt:lpstr>Bitmap Image</vt:lpstr>
      <vt:lpstr>Primary Progressive Aphasia:  Let’s Talk Variants</vt:lpstr>
      <vt:lpstr>Conflicts of Interest</vt:lpstr>
      <vt:lpstr>Learning Objectives</vt:lpstr>
      <vt:lpstr>History</vt:lpstr>
      <vt:lpstr>Learning Objectives</vt:lpstr>
      <vt:lpstr>Primary Progressive Aphasia</vt:lpstr>
      <vt:lpstr>Diagnosis- Inclusion Criteria</vt:lpstr>
      <vt:lpstr>Diagnosis- Exclusion Criteria</vt:lpstr>
      <vt:lpstr>PPA Variants</vt:lpstr>
      <vt:lpstr>Non-fluent/agrammatic PPA</vt:lpstr>
      <vt:lpstr>Non-fluent PPA  (video of Broca’s aphasia)</vt:lpstr>
      <vt:lpstr>Semantic PPA</vt:lpstr>
      <vt:lpstr>Semantic PPA (video of Wernicke’s aphasia) </vt:lpstr>
      <vt:lpstr>Logopenic PPA</vt:lpstr>
      <vt:lpstr>Logopenic PPA</vt:lpstr>
      <vt:lpstr>Learning Objectives</vt:lpstr>
      <vt:lpstr>Physical Examination</vt:lpstr>
      <vt:lpstr>Cognitive Tests</vt:lpstr>
      <vt:lpstr>Language Screening Tool: DTLA</vt:lpstr>
      <vt:lpstr>DTLA</vt:lpstr>
      <vt:lpstr>DTLA</vt:lpstr>
      <vt:lpstr>DTLA</vt:lpstr>
      <vt:lpstr>DTLA</vt:lpstr>
      <vt:lpstr>DTLA</vt:lpstr>
      <vt:lpstr>“PARIS”: Progressive Aphasia RatIng Scale </vt:lpstr>
      <vt:lpstr>“PARIS”: Progressive Aphasia RatIng Scale </vt:lpstr>
      <vt:lpstr>Cognitive Testing Summary</vt:lpstr>
      <vt:lpstr>Learning Objectives</vt:lpstr>
      <vt:lpstr>Management</vt:lpstr>
      <vt:lpstr>Treatment for Speech Production and Grammar</vt:lpstr>
      <vt:lpstr>Video Implemented Script Training for Aphasia</vt:lpstr>
      <vt:lpstr>Treatment for Word Retrieval</vt:lpstr>
      <vt:lpstr>Lexical Retrieval Therapy</vt:lpstr>
      <vt:lpstr>LRT Improves Vocabulary</vt:lpstr>
      <vt:lpstr>The Bottom Line</vt:lpstr>
      <vt:lpstr>Questions ?  Comments ?</vt:lpstr>
      <vt:lpstr>References (1)</vt:lpstr>
      <vt:lpstr>References (2)</vt:lpstr>
      <vt:lpstr>References (3)</vt:lpstr>
      <vt:lpstr>References (4)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Progressive Aphasia:  Let’s Talk Variants</dc:title>
  <dc:creator>Lior S.</dc:creator>
  <cp:lastModifiedBy>Lior S.</cp:lastModifiedBy>
  <cp:revision>38</cp:revision>
  <dcterms:created xsi:type="dcterms:W3CDTF">2022-02-03T22:08:25Z</dcterms:created>
  <dcterms:modified xsi:type="dcterms:W3CDTF">2022-02-10T01:42:37Z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